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61" r:id="rId6"/>
    <p:sldId id="260" r:id="rId7"/>
    <p:sldId id="262" r:id="rId8"/>
    <p:sldId id="271" r:id="rId9"/>
    <p:sldId id="266" r:id="rId10"/>
    <p:sldId id="267" r:id="rId11"/>
    <p:sldId id="268" r:id="rId12"/>
    <p:sldId id="26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8B28-2231-43A4-822A-561F6CAA5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7DA6A-71C0-4E93-B3CE-C4DF208D3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16BF2-F9C0-4474-AE0F-D287C020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542B-E7B0-4144-B1EC-B88219AD12A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75454-007F-49A2-A580-3E05534A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1EE74-E20E-4200-8DDF-65CD9377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101-0A42-4256-938D-CA21D069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3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6E02-0758-4C1C-B338-54715DAB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C98F-AE32-4A8B-96A5-2363B13DF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5CC64-1072-4016-BF63-EC954E2A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542B-E7B0-4144-B1EC-B88219AD12A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A9A13-8CDB-4DBD-ABBD-C0AC04F0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48E3-D75E-44A9-9C8A-8681600B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101-0A42-4256-938D-CA21D069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7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78E10-5529-4910-B198-B34BAE6F3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2409B-1DE1-4BDB-A05A-E9DA9E61D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D960F-4D4A-49E1-B85C-9B6F37A4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542B-E7B0-4144-B1EC-B88219AD12A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3B58B-993A-40D8-9C19-608ABF01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05CFE-90AD-4CB2-BEE3-D2D69201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101-0A42-4256-938D-CA21D069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7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E43F-5420-4001-AC91-969AC233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01076-B1DA-4484-9270-D8F62ADE6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B79B-1F39-4D66-9176-C6A5DA72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542B-E7B0-4144-B1EC-B88219AD12A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7C347-4927-4B0B-9C9A-0A137247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69731-2EA4-428F-8192-3CDFDB97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101-0A42-4256-938D-CA21D069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6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71EA-09BB-48BD-BB45-3B694CC0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BFCB-08B7-4709-9A2E-BE2903C1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6B839-902F-4226-9844-B06CD9DB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542B-E7B0-4144-B1EC-B88219AD12A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AE2F-4121-437A-AE9D-B2E7B2D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74743-B72A-431E-A300-756B9E2F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101-0A42-4256-938D-CA21D069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6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AE9E-E018-4848-9DD4-08C6DE28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1C10-77DC-4931-8928-0988BB288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C6C77-D295-4762-9107-971081AA5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4641D-B93B-4DA6-B0CA-141376BE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542B-E7B0-4144-B1EC-B88219AD12A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264DB-E36D-4597-B581-5275DD9A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A8604-926D-4B08-AB30-5AC5418B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101-0A42-4256-938D-CA21D069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04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B2DD-F401-4D76-9B15-09AC696C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5866A-BC66-4831-91BC-3A7E8EF59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769CF-792A-4238-BCD6-28BF1DA26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F3728-84A8-45A4-B9AF-5BBE78EDB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6DC58-2AE6-4280-B010-7ED9F4709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FE1D80-8F6D-4E04-8ADA-924E28C7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542B-E7B0-4144-B1EC-B88219AD12A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86874F-4985-4711-BEC5-7712DC4B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1B06D-ECC9-4DAE-BE65-470B239B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101-0A42-4256-938D-CA21D069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408C-4805-4A20-BA03-A7D2F705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54F62-AE6C-4BEE-B20F-07E317E0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542B-E7B0-4144-B1EC-B88219AD12A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522B2-BA34-4DF7-BAED-51E2B806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737E4-7D17-41D9-8078-D07D4B31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101-0A42-4256-938D-CA21D069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7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6A4AF1-46D7-44BE-8FA8-7D212851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542B-E7B0-4144-B1EC-B88219AD12A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4EA53-4D45-40E8-80D5-9AEECD5D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1FF0C-ECE6-43F6-A231-66EC195D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101-0A42-4256-938D-CA21D069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6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D48A-E079-4340-8DBF-73B6A372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254E-35FC-4410-B354-5B6D4B142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7D457-50F4-46C3-B296-09471A49A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F85C6-0A8E-4416-B453-03173BDC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542B-E7B0-4144-B1EC-B88219AD12A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1F62D-5E07-4068-A74D-6DB35A42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7F8AE-8305-4071-B7B0-EFD221E7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101-0A42-4256-938D-CA21D069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F0AE-7BB6-4C06-B4C5-C7C76B48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16F811-A4EB-41C1-9B83-BE1CE4C14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E3B72-E57E-4A4F-B934-B010CA176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825C2-D280-465A-B956-9F103C456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542B-E7B0-4144-B1EC-B88219AD12A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57E52-5065-4A92-AF0A-7F5A48DF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43007-298E-48C0-88E5-ADA729B2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F101-0A42-4256-938D-CA21D069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46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3E96D-ECF5-4A55-A3B3-8DB6107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BCB7E-88F9-4451-B1CC-464A133F7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1F049-D87F-4D99-A910-62FD66181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542B-E7B0-4144-B1EC-B88219AD12AE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262C-EDE3-417B-82BB-0BDC9221F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1ED06-81CF-4D54-810A-F3F76CB69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EF101-0A42-4256-938D-CA21D069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0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tlewandlelettersandsounds.org.uk/resources/for-parent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BEB941-79AE-4984-8CF7-17B001055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9581B6E-3F3F-4B1F-9EDB-EE17282642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4" descr="Blackboard background and wooden frame rubbed out Vector Image">
            <a:extLst>
              <a:ext uri="{FF2B5EF4-FFF2-40B4-BE49-F238E27FC236}">
                <a16:creationId xmlns:a16="http://schemas.microsoft.com/office/drawing/2014/main" id="{3750F1E5-2709-41D1-B03B-A84380516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t="9846" r="8721" b="20820"/>
          <a:stretch/>
        </p:blipFill>
        <p:spPr bwMode="auto">
          <a:xfrm>
            <a:off x="0" y="0"/>
            <a:ext cx="12192000" cy="692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9C482D8-A4C0-45F7-BE04-F20C9D98E751}"/>
              </a:ext>
            </a:extLst>
          </p:cNvPr>
          <p:cNvSpPr txBox="1">
            <a:spLocks/>
          </p:cNvSpPr>
          <p:nvPr/>
        </p:nvSpPr>
        <p:spPr>
          <a:xfrm>
            <a:off x="1060173" y="1122363"/>
            <a:ext cx="1031019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Welcome to  Reception!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83C9A62-D46E-4977-9F72-C6B362930282}"/>
              </a:ext>
            </a:extLst>
          </p:cNvPr>
          <p:cNvSpPr txBox="1">
            <a:spLocks/>
          </p:cNvSpPr>
          <p:nvPr/>
        </p:nvSpPr>
        <p:spPr>
          <a:xfrm>
            <a:off x="1524000" y="3602037"/>
            <a:ext cx="9144000" cy="257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>
                <a:solidFill>
                  <a:schemeClr val="bg1"/>
                </a:solidFill>
                <a:latin typeface="Twinkl Cursive Looped" panose="02000000000000000000" pitchFamily="2" charset="0"/>
              </a:rPr>
              <a:t>St Andrew</a:t>
            </a:r>
          </a:p>
          <a:p>
            <a:endParaRPr lang="en-GB" sz="2800" b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Twinkl Cursive Looped" panose="02000000000000000000" pitchFamily="2" charset="0"/>
              </a:rPr>
              <a:t>Miss Hall</a:t>
            </a:r>
          </a:p>
          <a:p>
            <a:r>
              <a:rPr lang="en-GB" sz="2800" b="1" dirty="0">
                <a:solidFill>
                  <a:schemeClr val="bg1"/>
                </a:solidFill>
                <a:latin typeface="Twinkl Cursive Looped" panose="02000000000000000000" pitchFamily="2" charset="0"/>
              </a:rPr>
              <a:t>Miss </a:t>
            </a:r>
            <a:r>
              <a:rPr lang="en-GB" sz="2800" b="1" dirty="0" err="1">
                <a:solidFill>
                  <a:schemeClr val="bg1"/>
                </a:solidFill>
                <a:latin typeface="Twinkl Cursive Looped" panose="02000000000000000000" pitchFamily="2" charset="0"/>
              </a:rPr>
              <a:t>Harle</a:t>
            </a:r>
            <a:r>
              <a:rPr lang="en-GB" sz="2800" b="1" dirty="0">
                <a:solidFill>
                  <a:schemeClr val="bg1"/>
                </a:solidFill>
                <a:latin typeface="Twinkl Cursive Looped" panose="02000000000000000000" pitchFamily="2" charset="0"/>
              </a:rPr>
              <a:t> &amp; Miss </a:t>
            </a:r>
            <a:r>
              <a:rPr lang="en-GB" sz="2800" b="1" dirty="0" err="1">
                <a:solidFill>
                  <a:schemeClr val="bg1"/>
                </a:solidFill>
                <a:latin typeface="Twinkl Cursive Looped" panose="02000000000000000000" pitchFamily="2" charset="0"/>
              </a:rPr>
              <a:t>Josling</a:t>
            </a:r>
            <a:r>
              <a:rPr lang="en-GB" sz="2800" b="1" dirty="0">
                <a:solidFill>
                  <a:schemeClr val="bg1"/>
                </a:solidFill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13" name="Picture 12" descr="St Andrew's Day 2021: Who is Saint Andrew? Why Scotland celebrates St Andrew  - and what happened to his bones? | The Scotsman">
            <a:extLst>
              <a:ext uri="{FF2B5EF4-FFF2-40B4-BE49-F238E27FC236}">
                <a16:creationId xmlns:a16="http://schemas.microsoft.com/office/drawing/2014/main" id="{48A4D475-CFD8-4352-BA28-D1E9C6425A2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4" t="12667" r="22736" b="18755"/>
          <a:stretch/>
        </p:blipFill>
        <p:spPr bwMode="auto">
          <a:xfrm>
            <a:off x="8759687" y="3255963"/>
            <a:ext cx="2987275" cy="30743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008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4B2F4-02B9-4833-BE8B-8F3D5CF5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1" y="1637517"/>
            <a:ext cx="4417169" cy="2850965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Our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4D86-8BFA-4219-933E-151FFD08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351210"/>
            <a:ext cx="6193735" cy="6367615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Lots of our learning is themed around the children’s interests. Some of the themes we will cover are: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Marvellous Me! </a:t>
            </a:r>
            <a:r>
              <a:rPr lang="en-GB" sz="2400" i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Learning about ourselves as we grow and change and sharing information about our families. 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People Who Help Us: </a:t>
            </a:r>
            <a:r>
              <a:rPr lang="en-GB" sz="2400" i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Finding out all about people in our communities who help us in lots of different ways. </a:t>
            </a:r>
            <a:endParaRPr lang="en-GB" sz="2400" b="1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Festivals &amp; Celebrations: </a:t>
            </a:r>
            <a:r>
              <a:rPr lang="en-GB" sz="2400" i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Including Diwali, Guy Fawkes Night, Advent and Chinese New Year. </a:t>
            </a:r>
          </a:p>
          <a:p>
            <a:pPr>
              <a:lnSpc>
                <a:spcPct val="100000"/>
              </a:lnSpc>
            </a:pPr>
            <a:endParaRPr lang="en-GB" sz="2400" b="1" i="1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We will also complete weekly </a:t>
            </a: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PSHE/RHE </a:t>
            </a: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lessons focusing on our uniqueness and friendships. </a:t>
            </a:r>
          </a:p>
        </p:txBody>
      </p:sp>
      <p:pic>
        <p:nvPicPr>
          <p:cNvPr id="6146" name="Picture 2" descr="Happy Kids Playing Children Illustration Boys And Girls Stock Illustration  - Download Image Now - iStock">
            <a:extLst>
              <a:ext uri="{FF2B5EF4-FFF2-40B4-BE49-F238E27FC236}">
                <a16:creationId xmlns:a16="http://schemas.microsoft.com/office/drawing/2014/main" id="{E4B8D05C-BC0C-452B-AD95-7D42AA391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4" y="3535017"/>
            <a:ext cx="4201424" cy="28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9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4B2F4-02B9-4833-BE8B-8F3D5CF5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1650"/>
            <a:ext cx="4589601" cy="2850965"/>
          </a:xfrm>
        </p:spPr>
        <p:txBody>
          <a:bodyPr>
            <a:normAutofit/>
          </a:bodyPr>
          <a:lstStyle/>
          <a:p>
            <a:pPr algn="ctr"/>
            <a:r>
              <a:rPr lang="en-GB" sz="59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Homework</a:t>
            </a:r>
            <a:br>
              <a:rPr lang="en-GB" sz="5900" b="1" dirty="0">
                <a:solidFill>
                  <a:srgbClr val="FFFFFF"/>
                </a:solidFill>
                <a:latin typeface="Twinkl Cursive Looped" panose="02000000000000000000" pitchFamily="2" charset="0"/>
              </a:rPr>
            </a:br>
            <a:r>
              <a:rPr lang="en-GB" dirty="0">
                <a:solidFill>
                  <a:srgbClr val="FFFFFF"/>
                </a:solidFill>
                <a:latin typeface="Twinkl Cursive Looped" panose="02000000000000000000" pitchFamily="2" charset="0"/>
              </a:rPr>
              <a:t>How can you help at home?</a:t>
            </a:r>
            <a:endParaRPr lang="en-GB" sz="5900" b="1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4D86-8BFA-4219-933E-151FFD08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738" y="371074"/>
            <a:ext cx="6312805" cy="611585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Homework is set on </a:t>
            </a: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Friday </a:t>
            </a: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and is due in on the following </a:t>
            </a: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Wednesday</a:t>
            </a: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Reading and Phonics will always form a part of Homework.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B0F0"/>
                </a:solidFill>
                <a:latin typeface="Twinkl Cursive Looped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https://www.littlewandlelettersandsounds.org.uk/resources/for-parents/</a:t>
            </a:r>
            <a:r>
              <a:rPr lang="en-GB" sz="2400" dirty="0">
                <a:solidFill>
                  <a:srgbClr val="00B0F0"/>
                </a:solidFill>
                <a:latin typeface="Twinkl Cursive Looped" panose="02000000000000000000" pitchFamily="2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Other tasks may include: </a:t>
            </a: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Basic Reading or Writing activities, Maths tasks linked to what we have done at school, or topic based research projects.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Some of this Homework will be set on </a:t>
            </a: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Education City</a:t>
            </a: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. Passwords will be stuck in Homework Books. There are lots of games to explore and play too!</a:t>
            </a:r>
          </a:p>
        </p:txBody>
      </p:sp>
      <p:pic>
        <p:nvPicPr>
          <p:cNvPr id="3074" name="Picture 2" descr="New Year - EducationCity"/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38" y="4079650"/>
            <a:ext cx="1973039" cy="17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3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796EF-9CC1-4516-98BA-3B3996C8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344" y="2048951"/>
            <a:ext cx="5096657" cy="2760098"/>
          </a:xfrm>
        </p:spPr>
        <p:txBody>
          <a:bodyPr>
            <a:normAutofit/>
          </a:bodyPr>
          <a:lstStyle/>
          <a:p>
            <a:pPr algn="ctr"/>
            <a:r>
              <a:rPr lang="en-GB" sz="59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Important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410CB-91D0-48CC-B9A7-23A8ECC16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27050"/>
            <a:ext cx="5753764" cy="5803900"/>
          </a:xfrm>
        </p:spPr>
        <p:txBody>
          <a:bodyPr anchor="ctr">
            <a:normAutofit fontScale="925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Monday &amp; Wednesday: </a:t>
            </a:r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Come in to school in PE kit (Joggers on top of shorts to stay warm). 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Thursday: </a:t>
            </a:r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Library visit. </a:t>
            </a:r>
            <a:endParaRPr lang="en-GB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inkl Cursive Looped" panose="02000000000000000000" pitchFamily="2" charset="0"/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Friday: </a:t>
            </a:r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Music with Mrs </a:t>
            </a:r>
            <a:r>
              <a:rPr lang="en-GB" dirty="0" err="1">
                <a:solidFill>
                  <a:srgbClr val="000000"/>
                </a:solidFill>
                <a:latin typeface="Twinkl Cursive Looped" panose="02000000000000000000" pitchFamily="2" charset="0"/>
              </a:rPr>
              <a:t>Bolam</a:t>
            </a:r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. Reading diaries and Home School Books checked. 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Named water bottles and </a:t>
            </a:r>
            <a:r>
              <a:rPr lang="en-GB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book bags </a:t>
            </a:r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(there is no need for a bigger bag in Year R!) in school every day. </a:t>
            </a:r>
          </a:p>
          <a:p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Snacks/milk are provided. </a:t>
            </a:r>
          </a:p>
          <a:p>
            <a:r>
              <a:rPr lang="en-GB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Please ensure all uniform is named too. </a:t>
            </a:r>
          </a:p>
          <a:p>
            <a:pPr marL="0" indent="0">
              <a:buNone/>
            </a:pPr>
            <a:endParaRPr lang="en-GB" sz="2400" b="1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796EF-9CC1-4516-98BA-3B3996C8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115" y="668902"/>
            <a:ext cx="5096657" cy="2760098"/>
          </a:xfrm>
        </p:spPr>
        <p:txBody>
          <a:bodyPr>
            <a:normAutofit/>
          </a:bodyPr>
          <a:lstStyle/>
          <a:p>
            <a:pPr algn="ctr"/>
            <a:r>
              <a:rPr lang="en-GB" sz="59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410CB-91D0-48CC-B9A7-23A8ECC16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554" y="2231257"/>
            <a:ext cx="6082110" cy="2618823"/>
          </a:xfrm>
        </p:spPr>
        <p:txBody>
          <a:bodyPr anchor="ctr">
            <a:noAutofit/>
          </a:bodyPr>
          <a:lstStyle/>
          <a:p>
            <a:r>
              <a:rPr lang="en-GB" sz="26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Please send your child to school as much as possible. We will </a:t>
            </a:r>
            <a:r>
              <a:rPr lang="en-GB" sz="26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always </a:t>
            </a:r>
            <a:r>
              <a:rPr lang="en-GB" sz="26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call you if they are unwell.</a:t>
            </a:r>
          </a:p>
          <a:p>
            <a:endParaRPr lang="en-GB" sz="2600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pPr marL="0" indent="0">
              <a:buNone/>
            </a:pPr>
            <a:endParaRPr lang="en-GB" sz="2600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r>
              <a:rPr lang="en-GB" sz="26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Feel free to ask any questions at drop off/pick up. </a:t>
            </a:r>
          </a:p>
          <a:p>
            <a:r>
              <a:rPr lang="en-GB" sz="26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Send a note in blue book – </a:t>
            </a:r>
            <a:r>
              <a:rPr lang="en-GB" sz="26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send in your child’s hand.</a:t>
            </a:r>
          </a:p>
          <a:p>
            <a:r>
              <a:rPr lang="en-GB" sz="26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Appointments available through the School Office.</a:t>
            </a:r>
          </a:p>
          <a:p>
            <a:r>
              <a:rPr lang="en-GB" sz="26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Please let the Office know if someone other than you is collecting your child – </a:t>
            </a:r>
            <a:r>
              <a:rPr lang="en-GB" sz="26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we cannot release them without your consent. </a:t>
            </a:r>
          </a:p>
        </p:txBody>
      </p:sp>
      <p:pic>
        <p:nvPicPr>
          <p:cNvPr id="7170" name="Picture 2" descr="Photo | The home, student and school connection | Parents as teachers,  Parent teacher partnership, School partnerships">
            <a:extLst>
              <a:ext uri="{FF2B5EF4-FFF2-40B4-BE49-F238E27FC236}">
                <a16:creationId xmlns:a16="http://schemas.microsoft.com/office/drawing/2014/main" id="{AB41C3A5-8580-4DEC-8320-0E733A997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9" y="2749905"/>
            <a:ext cx="3076684" cy="340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FC71D4-F0E5-407E-8027-BD86B311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917864"/>
            <a:ext cx="4824987" cy="2760098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EYFS</a:t>
            </a:r>
            <a:br>
              <a:rPr lang="en-GB" sz="6600" b="1" dirty="0">
                <a:solidFill>
                  <a:srgbClr val="FFFFFF"/>
                </a:solidFill>
                <a:latin typeface="Twinkl Cursive Looped" panose="02000000000000000000" pitchFamily="2" charset="0"/>
              </a:rPr>
            </a:br>
            <a:r>
              <a:rPr lang="en-GB" sz="4000" dirty="0">
                <a:solidFill>
                  <a:srgbClr val="FFFFFF"/>
                </a:solidFill>
                <a:latin typeface="Twinkl Cursive Looped" panose="02000000000000000000" pitchFamily="2" charset="0"/>
              </a:rPr>
              <a:t>Early Years Foundation Stage</a:t>
            </a:r>
            <a:endParaRPr lang="en-GB" sz="20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9" name="Picture 2" descr="EYFS – Timperley Childcare">
            <a:extLst>
              <a:ext uri="{FF2B5EF4-FFF2-40B4-BE49-F238E27FC236}">
                <a16:creationId xmlns:a16="http://schemas.microsoft.com/office/drawing/2014/main" id="{78AAB3DC-9F97-4333-8AAF-FC0C918C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56" y="157198"/>
            <a:ext cx="4797924" cy="479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EBDB44-CD3E-4DA5-831D-DE4BF6809E90}"/>
              </a:ext>
            </a:extLst>
          </p:cNvPr>
          <p:cNvSpPr/>
          <p:nvPr/>
        </p:nvSpPr>
        <p:spPr>
          <a:xfrm>
            <a:off x="5413197" y="5306396"/>
            <a:ext cx="6665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Looped" panose="02000000000000000000" pitchFamily="2" charset="0"/>
              </a:rPr>
              <a:t>We follow the EYFS and Development Matters – a continuation of skills from Nursey/preschool. </a:t>
            </a:r>
            <a:endParaRPr lang="en-GB" sz="1200" b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5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4B2F4-02B9-4833-BE8B-8F3D5CF5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1" y="2003517"/>
            <a:ext cx="4589601" cy="2850965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Year R Curriculum</a:t>
            </a:r>
            <a:br>
              <a:rPr lang="en-GB" sz="6600" b="1" dirty="0">
                <a:solidFill>
                  <a:srgbClr val="FFFFFF"/>
                </a:solidFill>
                <a:latin typeface="Twinkl Cursive Looped" panose="02000000000000000000" pitchFamily="2" charset="0"/>
              </a:rPr>
            </a:br>
            <a:br>
              <a:rPr lang="en-GB" sz="4800" b="1" dirty="0">
                <a:solidFill>
                  <a:srgbClr val="FFFFFF"/>
                </a:solidFill>
                <a:latin typeface="Twinkl Cursive Looped" panose="02000000000000000000" pitchFamily="2" charset="0"/>
              </a:rPr>
            </a:br>
            <a:r>
              <a:rPr lang="en-GB" sz="28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(Map can be found on the school website)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9DFF1-8BCD-457D-B2CB-A042ED9AD0D0}"/>
              </a:ext>
            </a:extLst>
          </p:cNvPr>
          <p:cNvSpPr/>
          <p:nvPr/>
        </p:nvSpPr>
        <p:spPr>
          <a:xfrm>
            <a:off x="5393635" y="5630332"/>
            <a:ext cx="6798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Twinkl Cursive Looped" panose="02000000000000000000" pitchFamily="2" charset="0"/>
              </a:rPr>
              <a:t>We learn through play and exploration. </a:t>
            </a:r>
            <a:endParaRPr lang="en-GB" sz="1600" b="1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54C65-8136-402C-A035-8F10B7A40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42" t="23816" r="24750" b="12357"/>
          <a:stretch/>
        </p:blipFill>
        <p:spPr>
          <a:xfrm>
            <a:off x="5634620" y="773725"/>
            <a:ext cx="6316394" cy="43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8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4B2F4-02B9-4833-BE8B-8F3D5CF5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2" y="2003517"/>
            <a:ext cx="4366178" cy="2850965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Please excuse the mess, we are learning!</a:t>
            </a:r>
            <a:endParaRPr lang="en-GB" sz="3600" b="1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1026" name="Picture 2" descr="Young Kid Messy Tshirt Showing Her Stock Photo 1049294312 | Shutterstock">
            <a:extLst>
              <a:ext uri="{FF2B5EF4-FFF2-40B4-BE49-F238E27FC236}">
                <a16:creationId xmlns:a16="http://schemas.microsoft.com/office/drawing/2014/main" id="{3DD0C5B1-1879-419D-B03A-B0AC0C114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2" t="4907" r="20390" b="9131"/>
          <a:stretch/>
        </p:blipFill>
        <p:spPr bwMode="auto">
          <a:xfrm>
            <a:off x="6665843" y="2160105"/>
            <a:ext cx="4860829" cy="4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181AE-0CC5-4FBE-8DEE-A348C082FFB2}"/>
              </a:ext>
            </a:extLst>
          </p:cNvPr>
          <p:cNvSpPr txBox="1"/>
          <p:nvPr/>
        </p:nvSpPr>
        <p:spPr>
          <a:xfrm>
            <a:off x="9064487" y="898697"/>
            <a:ext cx="31275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Twinkl Cursive Looped" panose="02000000000000000000" pitchFamily="2" charset="0"/>
              </a:rPr>
              <a:t>This mark was made with a pen. I am trying so hard to develop my drawing and writing skills!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FABE2A-C3EA-4DAD-BDE2-D86D1FBC5868}"/>
              </a:ext>
            </a:extLst>
          </p:cNvPr>
          <p:cNvCxnSpPr>
            <a:cxnSpLocks/>
          </p:cNvCxnSpPr>
          <p:nvPr/>
        </p:nvCxnSpPr>
        <p:spPr>
          <a:xfrm flipV="1">
            <a:off x="9621078" y="2310053"/>
            <a:ext cx="1518441" cy="31365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2FEEE5-2FB1-443F-9755-83B1C3B6C85D}"/>
              </a:ext>
            </a:extLst>
          </p:cNvPr>
          <p:cNvSpPr txBox="1"/>
          <p:nvPr/>
        </p:nvSpPr>
        <p:spPr>
          <a:xfrm>
            <a:off x="5340308" y="130988"/>
            <a:ext cx="3127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Twinkl Cursive Looped" panose="02000000000000000000" pitchFamily="2" charset="0"/>
              </a:rPr>
              <a:t>This splodge is part of my lunch. I am trying to use a knife and fork correctly to cut my own food.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8E6965-5E66-4E75-9083-27DAE6247302}"/>
              </a:ext>
            </a:extLst>
          </p:cNvPr>
          <p:cNvCxnSpPr>
            <a:cxnSpLocks/>
          </p:cNvCxnSpPr>
          <p:nvPr/>
        </p:nvCxnSpPr>
        <p:spPr>
          <a:xfrm flipH="1" flipV="1">
            <a:off x="7275443" y="1411356"/>
            <a:ext cx="1834359" cy="51538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5864E15-4560-4B14-8CEC-0F5FC7535681}"/>
              </a:ext>
            </a:extLst>
          </p:cNvPr>
          <p:cNvSpPr txBox="1"/>
          <p:nvPr/>
        </p:nvSpPr>
        <p:spPr>
          <a:xfrm>
            <a:off x="5234226" y="1842847"/>
            <a:ext cx="1974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Twinkl Cursive Looped" panose="02000000000000000000" pitchFamily="2" charset="0"/>
              </a:rPr>
              <a:t>This muddy mark shows that I have been moving around in different ways to develop my motor skills.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DD74C1-5043-4663-9B98-AEA61A37FE6C}"/>
              </a:ext>
            </a:extLst>
          </p:cNvPr>
          <p:cNvCxnSpPr>
            <a:cxnSpLocks/>
          </p:cNvCxnSpPr>
          <p:nvPr/>
        </p:nvCxnSpPr>
        <p:spPr>
          <a:xfrm flipH="1" flipV="1">
            <a:off x="6904064" y="4328088"/>
            <a:ext cx="2733732" cy="21271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2C3AA2D-607B-4104-B2E2-B2E27FB91C09}"/>
              </a:ext>
            </a:extLst>
          </p:cNvPr>
          <p:cNvSpPr txBox="1"/>
          <p:nvPr/>
        </p:nvSpPr>
        <p:spPr>
          <a:xfrm>
            <a:off x="5207085" y="5103070"/>
            <a:ext cx="1974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Twinkl Cursive Looped" panose="02000000000000000000" pitchFamily="2" charset="0"/>
              </a:rPr>
              <a:t>I got a bit wet today whilst exploring the water tray.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5D6D26-9E48-419B-9BF7-DF0BE155035D}"/>
              </a:ext>
            </a:extLst>
          </p:cNvPr>
          <p:cNvCxnSpPr>
            <a:cxnSpLocks/>
          </p:cNvCxnSpPr>
          <p:nvPr/>
        </p:nvCxnSpPr>
        <p:spPr>
          <a:xfrm flipH="1" flipV="1">
            <a:off x="7023547" y="5808748"/>
            <a:ext cx="1364961" cy="8786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34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4B2F4-02B9-4833-BE8B-8F3D5CF5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6" y="2649689"/>
            <a:ext cx="4138369" cy="2760098"/>
          </a:xfrm>
        </p:spPr>
        <p:txBody>
          <a:bodyPr>
            <a:normAutofit/>
          </a:bodyPr>
          <a:lstStyle/>
          <a:p>
            <a:pPr algn="ctr"/>
            <a:r>
              <a:rPr lang="en-GB" sz="59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Literacy: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4D86-8BFA-4219-933E-151FFD08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713" y="371061"/>
            <a:ext cx="6329361" cy="45572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Our writing will be linked to our daily Phonics (see overview). We will use our Phonics knowledge to: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Form all taught graphemes accurately,</a:t>
            </a:r>
          </a:p>
          <a:p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Write our names and other basic labels and captions,</a:t>
            </a:r>
          </a:p>
          <a:p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Create simple instructions, </a:t>
            </a:r>
          </a:p>
          <a:p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Retell traditional tales (orally and with basic captions),</a:t>
            </a:r>
          </a:p>
          <a:p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Write simple letters.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8ED027-3925-4A1E-87DE-5D19F51302FB}"/>
              </a:ext>
            </a:extLst>
          </p:cNvPr>
          <p:cNvSpPr/>
          <p:nvPr/>
        </p:nvSpPr>
        <p:spPr>
          <a:xfrm>
            <a:off x="5845590" y="4928318"/>
            <a:ext cx="468190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In all our daily communications, the children are encouraged to ‘</a:t>
            </a:r>
            <a:r>
              <a:rPr lang="en-GB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THINK</a:t>
            </a: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 a sentence, </a:t>
            </a:r>
            <a:r>
              <a:rPr lang="en-GB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SAY</a:t>
            </a: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 a sentence, </a:t>
            </a:r>
            <a:r>
              <a:rPr lang="en-GB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WRITE</a:t>
            </a: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 a sentence’. </a:t>
            </a:r>
          </a:p>
        </p:txBody>
      </p:sp>
      <p:pic>
        <p:nvPicPr>
          <p:cNvPr id="24" name="Picture 4" descr="Collins Big Cat | Little Wandle Letters and Sounds Revised">
            <a:extLst>
              <a:ext uri="{FF2B5EF4-FFF2-40B4-BE49-F238E27FC236}">
                <a16:creationId xmlns:a16="http://schemas.microsoft.com/office/drawing/2014/main" id="{0B213093-EF8E-42AF-8C60-FF8EA78D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4F71"/>
              </a:clrFrom>
              <a:clrTo>
                <a:srgbClr val="004F7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5" y="118560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182 Stick Man Thinking Clip Art Illustrations &amp; Clip Art - iStock">
            <a:extLst>
              <a:ext uri="{FF2B5EF4-FFF2-40B4-BE49-F238E27FC236}">
                <a16:creationId xmlns:a16="http://schemas.microsoft.com/office/drawing/2014/main" id="{B28AE3CD-FD1D-4B6C-82B0-FF749488F284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495" y="3787776"/>
            <a:ext cx="774570" cy="107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robyn.hall\AppData\Local\Microsoft\Windows\INetCache\Content.MSO\6C9A6BFF.tmp">
            <a:extLst>
              <a:ext uri="{FF2B5EF4-FFF2-40B4-BE49-F238E27FC236}">
                <a16:creationId xmlns:a16="http://schemas.microsoft.com/office/drawing/2014/main" id="{A0A28775-532C-40C1-B901-C0858F7A6897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3"/>
          <a:stretch/>
        </p:blipFill>
        <p:spPr bwMode="auto">
          <a:xfrm>
            <a:off x="11036900" y="4909395"/>
            <a:ext cx="650392" cy="1070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551 Stick Figure Writing Illustrations &amp; Clip Art - iStock">
            <a:extLst>
              <a:ext uri="{FF2B5EF4-FFF2-40B4-BE49-F238E27FC236}">
                <a16:creationId xmlns:a16="http://schemas.microsoft.com/office/drawing/2014/main" id="{47EDF86A-B633-4BB0-BDF5-0E51D7AB854C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758" y="6021703"/>
            <a:ext cx="1258439" cy="836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6514FD-1FB6-473A-BDDE-9A0EF158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55" y="421751"/>
            <a:ext cx="3874771" cy="2760098"/>
          </a:xfrm>
        </p:spPr>
        <p:txBody>
          <a:bodyPr>
            <a:normAutofit/>
          </a:bodyPr>
          <a:lstStyle/>
          <a:p>
            <a:pPr algn="ctr"/>
            <a:r>
              <a:rPr lang="en-GB" sz="59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Literacy: Reading</a:t>
            </a:r>
          </a:p>
        </p:txBody>
      </p:sp>
      <p:pic>
        <p:nvPicPr>
          <p:cNvPr id="9" name="Picture 2" descr="Collins Big Cat | Little Wandle Letters and Sounds Revised Books">
            <a:extLst>
              <a:ext uri="{FF2B5EF4-FFF2-40B4-BE49-F238E27FC236}">
                <a16:creationId xmlns:a16="http://schemas.microsoft.com/office/drawing/2014/main" id="{952F6D92-BEC4-45FF-9D63-C5C76238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24B74"/>
              </a:clrFrom>
              <a:clrTo>
                <a:srgbClr val="024B7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9" y="2627958"/>
            <a:ext cx="3547255" cy="23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7883C1-4CC3-4528-98BE-2EE4FAA6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682" y="400933"/>
            <a:ext cx="6007655" cy="6056134"/>
          </a:xfrm>
        </p:spPr>
        <p:txBody>
          <a:bodyPr anchor="ctr">
            <a:normAutofit fontScale="92500" lnSpcReduction="10000"/>
          </a:bodyPr>
          <a:lstStyle/>
          <a:p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Reading is also linked to our Phonics. Books should be phonetically decodable – repetition is key to fluency!</a:t>
            </a:r>
          </a:p>
          <a:p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We complete 3 Group Reading sessions per week. Each session has a different focus. </a:t>
            </a:r>
          </a:p>
          <a:p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On a </a:t>
            </a:r>
            <a:r>
              <a:rPr lang="en-GB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Friday</a:t>
            </a:r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 reading books will be sent home. These need to be returned the following </a:t>
            </a:r>
            <a:r>
              <a:rPr lang="en-GB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Wednesday</a:t>
            </a:r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. </a:t>
            </a:r>
          </a:p>
          <a:p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Please record all reading at home in Reading Diaries – a new page for each week – reading at least 5x per week. </a:t>
            </a:r>
            <a:r>
              <a:rPr lang="en-GB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Little and often works best </a:t>
            </a:r>
            <a:r>
              <a:rPr lang="en-GB" b="1" dirty="0">
                <a:solidFill>
                  <a:srgbClr val="000000"/>
                </a:solidFill>
                <a:latin typeface="Twinkl Cursive Looped" panose="02000000000000000000" pitchFamily="2" charset="0"/>
                <a:sym typeface="Wingdings" panose="05000000000000000000" pitchFamily="2" charset="2"/>
              </a:rPr>
              <a:t> </a:t>
            </a:r>
            <a:endParaRPr lang="en-GB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endParaRPr lang="en-GB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We visit the Library every </a:t>
            </a:r>
            <a:r>
              <a:rPr lang="en-GB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Thursday. </a:t>
            </a:r>
          </a:p>
        </p:txBody>
      </p:sp>
      <p:pic>
        <p:nvPicPr>
          <p:cNvPr id="2050" name="Picture 2" descr="Little Wandle - Ravens Academy">
            <a:extLst>
              <a:ext uri="{FF2B5EF4-FFF2-40B4-BE49-F238E27FC236}">
                <a16:creationId xmlns:a16="http://schemas.microsoft.com/office/drawing/2014/main" id="{C4F8BE5C-05ED-4F28-B33D-EEC3D418E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747"/>
            <a:ext cx="2851577" cy="13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3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4B2F4-02B9-4833-BE8B-8F3D5CF5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9" y="1473911"/>
            <a:ext cx="4083953" cy="4463063"/>
          </a:xfrm>
        </p:spPr>
        <p:txBody>
          <a:bodyPr>
            <a:normAutofit/>
          </a:bodyPr>
          <a:lstStyle/>
          <a:p>
            <a:pPr algn="ctr"/>
            <a:r>
              <a:rPr lang="en-GB" sz="73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Maths</a:t>
            </a:r>
            <a:br>
              <a:rPr lang="en-GB" sz="5900" b="1" dirty="0">
                <a:solidFill>
                  <a:srgbClr val="FFFFFF"/>
                </a:solidFill>
                <a:latin typeface="Twinkl Cursive Looped" panose="02000000000000000000" pitchFamily="2" charset="0"/>
              </a:rPr>
            </a:br>
            <a:br>
              <a:rPr lang="en-GB" sz="5900" b="1" dirty="0">
                <a:solidFill>
                  <a:srgbClr val="FFFFFF"/>
                </a:solidFill>
                <a:latin typeface="Twinkl Cursive Looped" panose="02000000000000000000" pitchFamily="2" charset="0"/>
              </a:rPr>
            </a:br>
            <a:br>
              <a:rPr lang="en-GB" sz="5900" b="1" dirty="0">
                <a:solidFill>
                  <a:srgbClr val="FFFFFF"/>
                </a:solidFill>
                <a:latin typeface="Twinkl Cursive Looped" panose="02000000000000000000" pitchFamily="2" charset="0"/>
              </a:rPr>
            </a:br>
            <a:br>
              <a:rPr lang="en-GB" sz="5900" b="1" dirty="0">
                <a:solidFill>
                  <a:srgbClr val="FFFFFF"/>
                </a:solidFill>
                <a:latin typeface="Twinkl Cursive Looped" panose="02000000000000000000" pitchFamily="2" charset="0"/>
              </a:rPr>
            </a:br>
            <a:r>
              <a:rPr lang="en-GB" sz="3100" dirty="0" err="1">
                <a:solidFill>
                  <a:srgbClr val="FFFFFF"/>
                </a:solidFill>
                <a:latin typeface="Twinkl Cursive Looped" panose="02000000000000000000" pitchFamily="2" charset="0"/>
              </a:rPr>
              <a:t>Numberblocks</a:t>
            </a:r>
            <a:endParaRPr lang="en-GB" sz="59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4D86-8BFA-4219-933E-151FFD08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572" y="245192"/>
            <a:ext cx="6239982" cy="636761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As a school, we follow the White Rose scheme for Maths.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In Reception, we do daily ‘Calendar Maths’.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We will use stories, songs, daily counting and lots of concrete resources to gain a </a:t>
            </a: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deep understanding </a:t>
            </a: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of numbers and what they are worth.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This term our units are: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Match, sort and compare: </a:t>
            </a:r>
            <a:r>
              <a:rPr lang="en-GB" i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Matching objects and pictures and exploring sorting techniques. </a:t>
            </a:r>
            <a:endParaRPr lang="en-GB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Talk about measure and patterns: </a:t>
            </a:r>
            <a:r>
              <a:rPr lang="en-GB" i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Comparing mass and capacity, exploring simple patterns. </a:t>
            </a:r>
            <a:endParaRPr lang="en-GB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It’s Me 1, 2, 3! </a:t>
            </a:r>
            <a:r>
              <a:rPr lang="en-GB" i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Counting with </a:t>
            </a:r>
            <a:r>
              <a:rPr lang="en-GB" b="1" i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one to one correspondence and subitising</a:t>
            </a:r>
          </a:p>
        </p:txBody>
      </p:sp>
      <p:pic>
        <p:nvPicPr>
          <p:cNvPr id="3074" name="Picture 2" descr="Numberblocks - CBeebies - BBC">
            <a:extLst>
              <a:ext uri="{FF2B5EF4-FFF2-40B4-BE49-F238E27FC236}">
                <a16:creationId xmlns:a16="http://schemas.microsoft.com/office/drawing/2014/main" id="{7444DC8A-66B2-49DF-A66F-385A0146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2" y="2944902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8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4B2F4-02B9-4833-BE8B-8F3D5CF5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9" y="1473911"/>
            <a:ext cx="4083953" cy="4463063"/>
          </a:xfrm>
        </p:spPr>
        <p:txBody>
          <a:bodyPr>
            <a:normAutofit/>
          </a:bodyPr>
          <a:lstStyle/>
          <a:p>
            <a:pPr algn="ctr"/>
            <a:r>
              <a:rPr lang="en-GB" sz="73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Maths</a:t>
            </a:r>
            <a:br>
              <a:rPr lang="en-GB" sz="5900" b="1" dirty="0">
                <a:solidFill>
                  <a:srgbClr val="FFFFFF"/>
                </a:solidFill>
                <a:latin typeface="Twinkl Cursive Looped" panose="02000000000000000000" pitchFamily="2" charset="0"/>
              </a:rPr>
            </a:br>
            <a:br>
              <a:rPr lang="en-GB" sz="5900" b="1" dirty="0">
                <a:solidFill>
                  <a:srgbClr val="FFFFFF"/>
                </a:solidFill>
                <a:latin typeface="Twinkl Cursive Looped" panose="02000000000000000000" pitchFamily="2" charset="0"/>
              </a:rPr>
            </a:br>
            <a:br>
              <a:rPr lang="en-GB" sz="5900" b="1" dirty="0">
                <a:solidFill>
                  <a:srgbClr val="FFFFFF"/>
                </a:solidFill>
                <a:latin typeface="Twinkl Cursive Looped" panose="02000000000000000000" pitchFamily="2" charset="0"/>
              </a:rPr>
            </a:br>
            <a:br>
              <a:rPr lang="en-GB" sz="5900" b="1" dirty="0">
                <a:solidFill>
                  <a:srgbClr val="FFFFFF"/>
                </a:solidFill>
                <a:latin typeface="Twinkl Cursive Looped" panose="02000000000000000000" pitchFamily="2" charset="0"/>
              </a:rPr>
            </a:br>
            <a:r>
              <a:rPr lang="en-GB" sz="3100" dirty="0" err="1">
                <a:solidFill>
                  <a:srgbClr val="FFFFFF"/>
                </a:solidFill>
                <a:latin typeface="Twinkl Cursive Looped" panose="02000000000000000000" pitchFamily="2" charset="0"/>
              </a:rPr>
              <a:t>Numberblocks</a:t>
            </a:r>
            <a:endParaRPr lang="en-GB" sz="5900" dirty="0">
              <a:solidFill>
                <a:srgbClr val="FFFFFF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4D86-8BFA-4219-933E-151FFD08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572" y="1"/>
            <a:ext cx="6239982" cy="315255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00"/>
                </a:solidFill>
                <a:latin typeface="Twinkl Cursive Looped" panose="02000000000000000000" pitchFamily="2" charset="0"/>
              </a:rPr>
              <a:t>White Rose have a fantastic FREE app!</a:t>
            </a:r>
            <a:endParaRPr lang="en-GB" sz="3200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3074" name="Picture 2" descr="Numberblocks - CBeebies - BBC">
            <a:extLst>
              <a:ext uri="{FF2B5EF4-FFF2-40B4-BE49-F238E27FC236}">
                <a16:creationId xmlns:a16="http://schemas.microsoft.com/office/drawing/2014/main" id="{7444DC8A-66B2-49DF-A66F-385A0146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2" y="2944902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-Minute Maths - Apps on Google Play">
            <a:extLst>
              <a:ext uri="{FF2B5EF4-FFF2-40B4-BE49-F238E27FC236}">
                <a16:creationId xmlns:a16="http://schemas.microsoft.com/office/drawing/2014/main" id="{6C89BEF6-B1C8-4C04-829D-434249157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39" y="2340468"/>
            <a:ext cx="4876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8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4B2F4-02B9-4833-BE8B-8F3D5CF5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1962774"/>
            <a:ext cx="4083953" cy="2850965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4D86-8BFA-4219-933E-151FFD08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351210"/>
            <a:ext cx="6079435" cy="6367615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Our units of work this term: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Saint Andrew (Feast Day celebration </a:t>
            </a: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30</a:t>
            </a:r>
            <a:r>
              <a:rPr lang="en-GB" sz="2400" b="1" baseline="300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th</a:t>
            </a: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 November)</a:t>
            </a: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, Discipleship, the </a:t>
            </a:r>
            <a:r>
              <a:rPr lang="en-GB" sz="2400">
                <a:solidFill>
                  <a:srgbClr val="000000"/>
                </a:solidFill>
                <a:latin typeface="Twinkl Cursive Looped" panose="02000000000000000000" pitchFamily="2" charset="0"/>
              </a:rPr>
              <a:t>school’s Mission Statement</a:t>
            </a: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B050"/>
                </a:solidFill>
                <a:latin typeface="Twinkl Cursive Looped" panose="02000000000000000000" pitchFamily="2" charset="0"/>
              </a:rPr>
              <a:t>Creation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B050"/>
                </a:solidFill>
                <a:latin typeface="Twinkl Cursive Looped" panose="02000000000000000000" pitchFamily="2" charset="0"/>
              </a:rPr>
              <a:t>Catholic Social Teaching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7030A0"/>
                </a:solidFill>
                <a:latin typeface="Twinkl Cursive Looped" panose="02000000000000000000" pitchFamily="2" charset="0"/>
              </a:rPr>
              <a:t>Advent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In everyday, in all that we do, we aspire to be </a:t>
            </a:r>
            <a:r>
              <a:rPr lang="en-GB" sz="2400" b="1" dirty="0">
                <a:solidFill>
                  <a:srgbClr val="000000"/>
                </a:solidFill>
                <a:latin typeface="Twinkl Cursive Looped" panose="02000000000000000000" pitchFamily="2" charset="0"/>
              </a:rPr>
              <a:t>FAITHFUL</a:t>
            </a:r>
            <a:r>
              <a:rPr lang="en-GB" sz="2400" dirty="0">
                <a:solidFill>
                  <a:srgbClr val="000000"/>
                </a:solidFill>
                <a:latin typeface="Twinkl Cursive Looped" panose="02000000000000000000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rgbClr val="000000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96480-8A83-43A6-AF07-18F8C673C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93" t="29246" r="36769" b="24705"/>
          <a:stretch/>
        </p:blipFill>
        <p:spPr>
          <a:xfrm>
            <a:off x="9287113" y="2511001"/>
            <a:ext cx="2521845" cy="2607624"/>
          </a:xfrm>
          <a:prstGeom prst="rect">
            <a:avLst/>
          </a:prstGeom>
        </p:spPr>
      </p:pic>
      <p:pic>
        <p:nvPicPr>
          <p:cNvPr id="6148" name="Picture 4" descr="Heart Christian cross Alexandria Bible , heart transparent background PNG  clipart | PNGGur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73" y="3079455"/>
            <a:ext cx="2518678" cy="215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68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848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Twinkl Cursive Looped</vt:lpstr>
      <vt:lpstr>Wingdings</vt:lpstr>
      <vt:lpstr>Office Theme</vt:lpstr>
      <vt:lpstr>PowerPoint Presentation</vt:lpstr>
      <vt:lpstr>EYFS Early Years Foundation Stage</vt:lpstr>
      <vt:lpstr>Year R Curriculum  (Map can be found on the school website)</vt:lpstr>
      <vt:lpstr>Please excuse the mess, we are learning!</vt:lpstr>
      <vt:lpstr>Literacy: Writing</vt:lpstr>
      <vt:lpstr>Literacy: Reading</vt:lpstr>
      <vt:lpstr>Maths    Numberblocks</vt:lpstr>
      <vt:lpstr>Maths    Numberblocks</vt:lpstr>
      <vt:lpstr>RE</vt:lpstr>
      <vt:lpstr>Our Themes</vt:lpstr>
      <vt:lpstr>Homework How can you help at home?</vt:lpstr>
      <vt:lpstr>Important Information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Year 5!</dc:title>
  <dc:creator>Robyn Hall</dc:creator>
  <cp:lastModifiedBy>Robyn Hall</cp:lastModifiedBy>
  <cp:revision>37</cp:revision>
  <dcterms:created xsi:type="dcterms:W3CDTF">2020-09-06T13:48:49Z</dcterms:created>
  <dcterms:modified xsi:type="dcterms:W3CDTF">2023-09-12T12:24:47Z</dcterms:modified>
</cp:coreProperties>
</file>